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59" r:id="rId4"/>
    <p:sldId id="260" r:id="rId5"/>
    <p:sldId id="261" r:id="rId6"/>
    <p:sldId id="258" r:id="rId7"/>
    <p:sldId id="263" r:id="rId8"/>
    <p:sldId id="266" r:id="rId9"/>
    <p:sldId id="264" r:id="rId10"/>
    <p:sldId id="267" r:id="rId11"/>
    <p:sldId id="265" r:id="rId12"/>
    <p:sldId id="262" r:id="rId13"/>
    <p:sldId id="268" r:id="rId14"/>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256" autoAdjust="0"/>
  </p:normalViewPr>
  <p:slideViewPr>
    <p:cSldViewPr>
      <p:cViewPr varScale="1">
        <p:scale>
          <a:sx n="65" d="100"/>
          <a:sy n="65" d="100"/>
        </p:scale>
        <p:origin x="724" y="40"/>
      </p:cViewPr>
      <p:guideLst>
        <p:guide pos="3839"/>
        <p:guide orient="horz" pos="2160"/>
      </p:guideLst>
    </p:cSldViewPr>
  </p:slideViewPr>
  <p:notesTextViewPr>
    <p:cViewPr>
      <p:scale>
        <a:sx n="1" d="1"/>
        <a:sy n="1" d="1"/>
      </p:scale>
      <p:origin x="0" y="0"/>
    </p:cViewPr>
  </p:notesTextViewPr>
  <p:notesViewPr>
    <p:cSldViewPr>
      <p:cViewPr varScale="1">
        <p:scale>
          <a:sx n="67" d="100"/>
          <a:sy n="67" d="100"/>
        </p:scale>
        <p:origin x="274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10/21/2020</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10/21/2020</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Freeform 6" descr="Map of World"/>
          <p:cNvSpPr>
            <a:spLocks noEditPoints="1"/>
          </p:cNvSpPr>
          <p:nvPr/>
        </p:nvSpPr>
        <p:spPr bwMode="gray">
          <a:xfrm>
            <a:off x="-4763" y="285750"/>
            <a:ext cx="12190413"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10/21/2020</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10/21/2020</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10/21/2020</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10/21/2020</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10/21/2020</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EDF33987-6305-4E2A-BF18-EF013ECE927B}" type="datetimeFigureOut">
              <a:rPr lang="en-US"/>
              <a:t>10/21/2020</a:t>
            </a:fld>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EDF33987-6305-4E2A-BF18-EF013ECE927B}" type="datetimeFigureOut">
              <a:rPr lang="en-US"/>
              <a:t>10/21/2020</a:t>
            </a:fld>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EDF33987-6305-4E2A-BF18-EF013ECE927B}" type="datetimeFigureOut">
              <a:rPr lang="en-US"/>
              <a:t>10/21/2020</a:t>
            </a:fld>
            <a:endParaRP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10/21/2020</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10/21/2020</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EDF33987-6305-4E2A-BF18-EF013ECE927B}" type="datetimeFigureOut">
              <a:rPr lang="en-US" smtClean="0"/>
              <a:pPr/>
              <a:t>10/21/2020</a:t>
            </a:fld>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Mapping SLOs to PLOs</a:t>
            </a:r>
          </a:p>
        </p:txBody>
      </p:sp>
      <p:sp>
        <p:nvSpPr>
          <p:cNvPr id="5" name="Subtitle 4">
            <a:extLst>
              <a:ext uri="{FF2B5EF4-FFF2-40B4-BE49-F238E27FC236}">
                <a16:creationId xmlns:a16="http://schemas.microsoft.com/office/drawing/2014/main" id="{4C405222-F005-48C1-8652-84A3018C507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A733C-4B70-4B57-90D4-BD16CC68DE84}"/>
              </a:ext>
            </a:extLst>
          </p:cNvPr>
          <p:cNvSpPr>
            <a:spLocks noGrp="1"/>
          </p:cNvSpPr>
          <p:nvPr>
            <p:ph type="title"/>
          </p:nvPr>
        </p:nvSpPr>
        <p:spPr/>
        <p:txBody>
          <a:bodyPr/>
          <a:lstStyle/>
          <a:p>
            <a:r>
              <a:rPr lang="en-US" dirty="0" err="1"/>
              <a:t>Overmapping</a:t>
            </a:r>
            <a:r>
              <a:rPr lang="en-US" dirty="0"/>
              <a:t> </a:t>
            </a:r>
          </a:p>
        </p:txBody>
      </p:sp>
      <p:sp>
        <p:nvSpPr>
          <p:cNvPr id="3" name="Content Placeholder 2">
            <a:extLst>
              <a:ext uri="{FF2B5EF4-FFF2-40B4-BE49-F238E27FC236}">
                <a16:creationId xmlns:a16="http://schemas.microsoft.com/office/drawing/2014/main" id="{87A39CA0-88DF-4C68-8AD7-6B86EE65F0D8}"/>
              </a:ext>
            </a:extLst>
          </p:cNvPr>
          <p:cNvSpPr>
            <a:spLocks noGrp="1"/>
          </p:cNvSpPr>
          <p:nvPr>
            <p:ph idx="1"/>
          </p:nvPr>
        </p:nvSpPr>
        <p:spPr/>
        <p:txBody>
          <a:bodyPr/>
          <a:lstStyle/>
          <a:p>
            <a:r>
              <a:rPr lang="en-US" dirty="0"/>
              <a:t>Most SLOs are mapped to most of the PLOs. </a:t>
            </a:r>
          </a:p>
          <a:p>
            <a:r>
              <a:rPr lang="en-US" dirty="0"/>
              <a:t>Problem: Outcome data for this pattern may be impossible to interpret as the data will be highly similar across all PLOs and it will make identifying why students are performing well or not challenging. </a:t>
            </a:r>
          </a:p>
          <a:p>
            <a:r>
              <a:rPr lang="en-US" dirty="0"/>
              <a:t>Indicates overly broad PLOs that may need to be refined.</a:t>
            </a:r>
          </a:p>
          <a:p>
            <a:pPr marL="45720" indent="0">
              <a:buNone/>
            </a:pPr>
            <a:endParaRPr lang="en-US" dirty="0"/>
          </a:p>
        </p:txBody>
      </p:sp>
    </p:spTree>
    <p:extLst>
      <p:ext uri="{BB962C8B-B14F-4D97-AF65-F5344CB8AC3E}">
        <p14:creationId xmlns:p14="http://schemas.microsoft.com/office/powerpoint/2010/main" val="2210794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D9C60-7385-4FD0-ACD8-170160E3F029}"/>
              </a:ext>
            </a:extLst>
          </p:cNvPr>
          <p:cNvSpPr>
            <a:spLocks noGrp="1"/>
          </p:cNvSpPr>
          <p:nvPr>
            <p:ph type="title"/>
          </p:nvPr>
        </p:nvSpPr>
        <p:spPr>
          <a:xfrm>
            <a:off x="1170033" y="228600"/>
            <a:ext cx="9753600" cy="639762"/>
          </a:xfrm>
        </p:spPr>
        <p:txBody>
          <a:bodyPr>
            <a:normAutofit fontScale="90000"/>
          </a:bodyPr>
          <a:lstStyle/>
          <a:p>
            <a:r>
              <a:rPr lang="en-US" dirty="0"/>
              <a:t>CERTIFICATE IN TRAVEL</a:t>
            </a:r>
          </a:p>
        </p:txBody>
      </p:sp>
      <p:graphicFrame>
        <p:nvGraphicFramePr>
          <p:cNvPr id="4" name="Table 4">
            <a:extLst>
              <a:ext uri="{FF2B5EF4-FFF2-40B4-BE49-F238E27FC236}">
                <a16:creationId xmlns:a16="http://schemas.microsoft.com/office/drawing/2014/main" id="{23A97460-F589-4756-9A6C-DD274A46F4FB}"/>
              </a:ext>
            </a:extLst>
          </p:cNvPr>
          <p:cNvGraphicFramePr>
            <a:graphicFrameLocks noGrp="1"/>
          </p:cNvGraphicFramePr>
          <p:nvPr>
            <p:ph idx="1"/>
          </p:nvPr>
        </p:nvGraphicFramePr>
        <p:xfrm>
          <a:off x="1170033" y="1079428"/>
          <a:ext cx="9753600" cy="5549972"/>
        </p:xfrm>
        <a:graphic>
          <a:graphicData uri="http://schemas.openxmlformats.org/drawingml/2006/table">
            <a:tbl>
              <a:tblPr firstRow="1" bandRow="1">
                <a:tableStyleId>{073A0DAA-6AF3-43AB-8588-CEC1D06C72B9}</a:tableStyleId>
              </a:tblPr>
              <a:tblGrid>
                <a:gridCol w="2438400">
                  <a:extLst>
                    <a:ext uri="{9D8B030D-6E8A-4147-A177-3AD203B41FA5}">
                      <a16:colId xmlns:a16="http://schemas.microsoft.com/office/drawing/2014/main" val="352380452"/>
                    </a:ext>
                  </a:extLst>
                </a:gridCol>
                <a:gridCol w="2438400">
                  <a:extLst>
                    <a:ext uri="{9D8B030D-6E8A-4147-A177-3AD203B41FA5}">
                      <a16:colId xmlns:a16="http://schemas.microsoft.com/office/drawing/2014/main" val="1920524765"/>
                    </a:ext>
                  </a:extLst>
                </a:gridCol>
                <a:gridCol w="2438400">
                  <a:extLst>
                    <a:ext uri="{9D8B030D-6E8A-4147-A177-3AD203B41FA5}">
                      <a16:colId xmlns:a16="http://schemas.microsoft.com/office/drawing/2014/main" val="714703154"/>
                    </a:ext>
                  </a:extLst>
                </a:gridCol>
                <a:gridCol w="2438400">
                  <a:extLst>
                    <a:ext uri="{9D8B030D-6E8A-4147-A177-3AD203B41FA5}">
                      <a16:colId xmlns:a16="http://schemas.microsoft.com/office/drawing/2014/main" val="2958247657"/>
                    </a:ext>
                  </a:extLst>
                </a:gridCol>
              </a:tblGrid>
              <a:tr h="1673928">
                <a:tc>
                  <a:txBody>
                    <a:bodyPr/>
                    <a:lstStyle/>
                    <a:p>
                      <a:endParaRPr lang="en-US" dirty="0"/>
                    </a:p>
                  </a:txBody>
                  <a:tcPr/>
                </a:tc>
                <a:tc>
                  <a:txBody>
                    <a:bodyPr/>
                    <a:lstStyle/>
                    <a:p>
                      <a:pPr algn="ctr"/>
                      <a:r>
                        <a:rPr lang="en-US" dirty="0"/>
                        <a:t>PLO 1</a:t>
                      </a:r>
                    </a:p>
                    <a:p>
                      <a:pPr algn="ctr"/>
                      <a:r>
                        <a:rPr lang="en-US" dirty="0"/>
                        <a:t>Students will apply principles of navigation to travel planning</a:t>
                      </a:r>
                    </a:p>
                  </a:txBody>
                  <a:tcPr/>
                </a:tc>
                <a:tc>
                  <a:txBody>
                    <a:bodyPr/>
                    <a:lstStyle/>
                    <a:p>
                      <a:pPr algn="ctr"/>
                      <a:r>
                        <a:rPr lang="en-US" dirty="0"/>
                        <a:t>PLO 2</a:t>
                      </a:r>
                    </a:p>
                    <a:p>
                      <a:pPr algn="ctr"/>
                      <a:r>
                        <a:rPr lang="en-US" dirty="0"/>
                        <a:t>Students will develop itineraries to maximize time</a:t>
                      </a:r>
                    </a:p>
                  </a:txBody>
                  <a:tcPr/>
                </a:tc>
                <a:tc>
                  <a:txBody>
                    <a:bodyPr/>
                    <a:lstStyle/>
                    <a:p>
                      <a:pPr algn="ctr"/>
                      <a:r>
                        <a:rPr lang="en-US" dirty="0"/>
                        <a:t>PLO 3</a:t>
                      </a:r>
                    </a:p>
                    <a:p>
                      <a:pPr algn="ctr"/>
                      <a:r>
                        <a:rPr lang="en-US" dirty="0"/>
                        <a:t>Students will analyze a travel destination for safety and enjoyment</a:t>
                      </a:r>
                    </a:p>
                  </a:txBody>
                  <a:tcPr/>
                </a:tc>
                <a:extLst>
                  <a:ext uri="{0D108BD9-81ED-4DB2-BD59-A6C34878D82A}">
                    <a16:rowId xmlns:a16="http://schemas.microsoft.com/office/drawing/2014/main" val="1302240796"/>
                  </a:ext>
                </a:extLst>
              </a:tr>
              <a:tr h="881015">
                <a:tc>
                  <a:txBody>
                    <a:bodyPr/>
                    <a:lstStyle/>
                    <a:p>
                      <a:r>
                        <a:rPr lang="en-US" dirty="0"/>
                        <a:t>SLO 1: Students will identify principles of navigation.</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16371826"/>
                  </a:ext>
                </a:extLst>
              </a:tr>
              <a:tr h="854746">
                <a:tc>
                  <a:txBody>
                    <a:bodyPr/>
                    <a:lstStyle/>
                    <a:p>
                      <a:r>
                        <a:rPr lang="en-US" dirty="0"/>
                        <a:t>SLO 2: Students will identify time zones.</a:t>
                      </a:r>
                    </a:p>
                  </a:txBody>
                  <a:tcPr/>
                </a:tc>
                <a:tc>
                  <a:txBody>
                    <a:bodyPr/>
                    <a:lstStyle/>
                    <a:p>
                      <a:endParaRPr lang="en-US" dirty="0"/>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2894516391"/>
                  </a:ext>
                </a:extLst>
              </a:tr>
              <a:tr h="1145319">
                <a:tc>
                  <a:txBody>
                    <a:bodyPr/>
                    <a:lstStyle/>
                    <a:p>
                      <a:r>
                        <a:rPr lang="en-US" dirty="0"/>
                        <a:t>SLO 3: Students will evaluate destinations for safety.</a:t>
                      </a:r>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781863803"/>
                  </a:ext>
                </a:extLst>
              </a:tr>
              <a:tr h="854746">
                <a:tc>
                  <a:txBody>
                    <a:bodyPr/>
                    <a:lstStyle/>
                    <a:p>
                      <a:r>
                        <a:rPr lang="en-US" dirty="0"/>
                        <a:t>SLO 4: Students will create maps.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8431380"/>
                  </a:ext>
                </a:extLst>
              </a:tr>
            </a:tbl>
          </a:graphicData>
        </a:graphic>
      </p:graphicFrame>
      <p:sp>
        <p:nvSpPr>
          <p:cNvPr id="3" name="Multiplication Sign 2">
            <a:extLst>
              <a:ext uri="{FF2B5EF4-FFF2-40B4-BE49-F238E27FC236}">
                <a16:creationId xmlns:a16="http://schemas.microsoft.com/office/drawing/2014/main" id="{71FF7369-008E-4D2E-B0CF-70CE138F9EEB}"/>
              </a:ext>
            </a:extLst>
          </p:cNvPr>
          <p:cNvSpPr/>
          <p:nvPr/>
        </p:nvSpPr>
        <p:spPr>
          <a:xfrm>
            <a:off x="4341812" y="2948781"/>
            <a:ext cx="685800" cy="533400"/>
          </a:xfrm>
          <a:prstGeom prst="mathMultiply">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p>
        </p:txBody>
      </p:sp>
      <p:sp>
        <p:nvSpPr>
          <p:cNvPr id="7" name="Multiplication Sign 6">
            <a:extLst>
              <a:ext uri="{FF2B5EF4-FFF2-40B4-BE49-F238E27FC236}">
                <a16:creationId xmlns:a16="http://schemas.microsoft.com/office/drawing/2014/main" id="{ECA0491F-9AB8-419E-91D9-0ABD06A80D75}"/>
              </a:ext>
            </a:extLst>
          </p:cNvPr>
          <p:cNvSpPr/>
          <p:nvPr/>
        </p:nvSpPr>
        <p:spPr>
          <a:xfrm>
            <a:off x="6780212" y="3854414"/>
            <a:ext cx="685800" cy="533400"/>
          </a:xfrm>
          <a:prstGeom prst="mathMultiply">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p>
        </p:txBody>
      </p:sp>
      <p:sp>
        <p:nvSpPr>
          <p:cNvPr id="9" name="Multiplication Sign 8">
            <a:extLst>
              <a:ext uri="{FF2B5EF4-FFF2-40B4-BE49-F238E27FC236}">
                <a16:creationId xmlns:a16="http://schemas.microsoft.com/office/drawing/2014/main" id="{9B6DE00A-960B-485E-A002-4F5D49017FC3}"/>
              </a:ext>
            </a:extLst>
          </p:cNvPr>
          <p:cNvSpPr/>
          <p:nvPr/>
        </p:nvSpPr>
        <p:spPr>
          <a:xfrm>
            <a:off x="9371012" y="4876800"/>
            <a:ext cx="685800" cy="533400"/>
          </a:xfrm>
          <a:prstGeom prst="mathMultiply">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p>
        </p:txBody>
      </p:sp>
      <p:sp>
        <p:nvSpPr>
          <p:cNvPr id="11" name="Multiplication Sign 10">
            <a:extLst>
              <a:ext uri="{FF2B5EF4-FFF2-40B4-BE49-F238E27FC236}">
                <a16:creationId xmlns:a16="http://schemas.microsoft.com/office/drawing/2014/main" id="{80A5CFB3-455B-46C4-9B77-0FCE465CF28A}"/>
              </a:ext>
            </a:extLst>
          </p:cNvPr>
          <p:cNvSpPr/>
          <p:nvPr/>
        </p:nvSpPr>
        <p:spPr>
          <a:xfrm>
            <a:off x="4341812" y="3854414"/>
            <a:ext cx="685800" cy="533400"/>
          </a:xfrm>
          <a:prstGeom prst="mathMultiply">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1840585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06B5A-BBED-425E-A98D-031190437D9B}"/>
              </a:ext>
            </a:extLst>
          </p:cNvPr>
          <p:cNvSpPr>
            <a:spLocks noGrp="1"/>
          </p:cNvSpPr>
          <p:nvPr>
            <p:ph type="title"/>
          </p:nvPr>
        </p:nvSpPr>
        <p:spPr/>
        <p:txBody>
          <a:bodyPr/>
          <a:lstStyle/>
          <a:p>
            <a:r>
              <a:rPr lang="en-US" dirty="0"/>
              <a:t>Ideal pattern</a:t>
            </a:r>
          </a:p>
        </p:txBody>
      </p:sp>
      <p:sp>
        <p:nvSpPr>
          <p:cNvPr id="3" name="Content Placeholder 2">
            <a:extLst>
              <a:ext uri="{FF2B5EF4-FFF2-40B4-BE49-F238E27FC236}">
                <a16:creationId xmlns:a16="http://schemas.microsoft.com/office/drawing/2014/main" id="{4524A35D-EDD1-4D9C-A311-9760D44A77BB}"/>
              </a:ext>
            </a:extLst>
          </p:cNvPr>
          <p:cNvSpPr>
            <a:spLocks noGrp="1"/>
          </p:cNvSpPr>
          <p:nvPr>
            <p:ph idx="1"/>
          </p:nvPr>
        </p:nvSpPr>
        <p:spPr/>
        <p:txBody>
          <a:bodyPr/>
          <a:lstStyle/>
          <a:p>
            <a:r>
              <a:rPr lang="en-US" dirty="0"/>
              <a:t>Each PLO is assessed by a unique pattern of SLOs across multiple courses. </a:t>
            </a:r>
          </a:p>
          <a:p>
            <a:r>
              <a:rPr lang="en-US" dirty="0"/>
              <a:t>PLO performance will vary and skill deficits can be more easily identified.</a:t>
            </a:r>
          </a:p>
          <a:p>
            <a:r>
              <a:rPr lang="en-US" dirty="0"/>
              <a:t>Generates usable data to meaningfully improve programs!</a:t>
            </a:r>
          </a:p>
          <a:p>
            <a:r>
              <a:rPr lang="en-US" dirty="0"/>
              <a:t>A</a:t>
            </a:r>
            <a:r>
              <a:rPr lang="en-US" dirty="0" smtClean="0"/>
              <a:t>n </a:t>
            </a:r>
            <a:r>
              <a:rPr lang="en-US" dirty="0"/>
              <a:t>ideal map can highlight weak SLOs or unnecessary courses</a:t>
            </a:r>
            <a:r>
              <a:rPr lang="en-US" dirty="0" smtClean="0"/>
              <a:t>.</a:t>
            </a:r>
            <a:endParaRPr lang="en-US" dirty="0"/>
          </a:p>
          <a:p>
            <a:r>
              <a:rPr lang="en-US" dirty="0" smtClean="0"/>
              <a:t>Not all SLOs must be mapped to PLOs.</a:t>
            </a:r>
          </a:p>
        </p:txBody>
      </p:sp>
    </p:spTree>
    <p:extLst>
      <p:ext uri="{BB962C8B-B14F-4D97-AF65-F5344CB8AC3E}">
        <p14:creationId xmlns:p14="http://schemas.microsoft.com/office/powerpoint/2010/main" val="916835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9A84B-CA38-474C-AA01-AC051B746A9F}"/>
              </a:ext>
            </a:extLst>
          </p:cNvPr>
          <p:cNvSpPr>
            <a:spLocks noGrp="1"/>
          </p:cNvSpPr>
          <p:nvPr>
            <p:ph type="title"/>
          </p:nvPr>
        </p:nvSpPr>
        <p:spPr/>
        <p:txBody>
          <a:bodyPr/>
          <a:lstStyle/>
          <a:p>
            <a:r>
              <a:rPr lang="en-US" dirty="0"/>
              <a:t>Key takeaways For Mapping</a:t>
            </a:r>
          </a:p>
        </p:txBody>
      </p:sp>
      <p:sp>
        <p:nvSpPr>
          <p:cNvPr id="3" name="Content Placeholder 2">
            <a:extLst>
              <a:ext uri="{FF2B5EF4-FFF2-40B4-BE49-F238E27FC236}">
                <a16:creationId xmlns:a16="http://schemas.microsoft.com/office/drawing/2014/main" id="{F814EE28-6D42-4237-B318-F589308F016E}"/>
              </a:ext>
            </a:extLst>
          </p:cNvPr>
          <p:cNvSpPr>
            <a:spLocks noGrp="1"/>
          </p:cNvSpPr>
          <p:nvPr>
            <p:ph idx="1"/>
          </p:nvPr>
        </p:nvSpPr>
        <p:spPr/>
        <p:txBody>
          <a:bodyPr>
            <a:normAutofit fontScale="92500"/>
          </a:bodyPr>
          <a:lstStyle/>
          <a:p>
            <a:r>
              <a:rPr lang="en-US" dirty="0"/>
              <a:t>When mapping SLOs, be selective. </a:t>
            </a:r>
          </a:p>
          <a:p>
            <a:r>
              <a:rPr lang="en-US" dirty="0"/>
              <a:t>SLOs should directly, centrally relate to a mapped PLO. </a:t>
            </a:r>
          </a:p>
          <a:p>
            <a:r>
              <a:rPr lang="en-US" dirty="0"/>
              <a:t>Not all course SLOs need to map to PLOs – Only programmatic courses. </a:t>
            </a:r>
          </a:p>
          <a:p>
            <a:r>
              <a:rPr lang="en-US" dirty="0"/>
              <a:t>One SLO within a programmatic course should map to at least one PLO. </a:t>
            </a:r>
          </a:p>
          <a:p>
            <a:r>
              <a:rPr lang="en-US" dirty="0"/>
              <a:t>Avoid row, column, and </a:t>
            </a:r>
            <a:r>
              <a:rPr lang="en-US" dirty="0" err="1"/>
              <a:t>overmapping</a:t>
            </a:r>
            <a:r>
              <a:rPr lang="en-US" dirty="0"/>
              <a:t> SLO/PLO mapping patterns. </a:t>
            </a:r>
          </a:p>
          <a:p>
            <a:r>
              <a:rPr lang="en-US" dirty="0"/>
              <a:t>Unmapped SLOs are possible but critically evaluate </a:t>
            </a:r>
            <a:r>
              <a:rPr lang="en-US"/>
              <a:t>their necessity.</a:t>
            </a:r>
            <a:endParaRPr lang="en-US" dirty="0"/>
          </a:p>
          <a:p>
            <a:r>
              <a:rPr lang="en-US" dirty="0"/>
              <a:t>Ask: Which of the SLOs will be the best indicators of the PLO?</a:t>
            </a:r>
          </a:p>
        </p:txBody>
      </p:sp>
    </p:spTree>
    <p:extLst>
      <p:ext uri="{BB962C8B-B14F-4D97-AF65-F5344CB8AC3E}">
        <p14:creationId xmlns:p14="http://schemas.microsoft.com/office/powerpoint/2010/main" val="2842566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B7A0D-58FE-41A0-9F49-DE8E8C5E6325}"/>
              </a:ext>
            </a:extLst>
          </p:cNvPr>
          <p:cNvSpPr>
            <a:spLocks noGrp="1"/>
          </p:cNvSpPr>
          <p:nvPr>
            <p:ph type="title"/>
          </p:nvPr>
        </p:nvSpPr>
        <p:spPr/>
        <p:txBody>
          <a:bodyPr/>
          <a:lstStyle/>
          <a:p>
            <a:r>
              <a:rPr lang="en-US" dirty="0"/>
              <a:t>The connection between </a:t>
            </a:r>
            <a:r>
              <a:rPr lang="en-US" dirty="0" err="1"/>
              <a:t>plos</a:t>
            </a:r>
            <a:r>
              <a:rPr lang="en-US" dirty="0"/>
              <a:t> and </a:t>
            </a:r>
            <a:r>
              <a:rPr lang="en-US" dirty="0" err="1"/>
              <a:t>slos</a:t>
            </a:r>
            <a:endParaRPr lang="en-US" dirty="0"/>
          </a:p>
        </p:txBody>
      </p:sp>
      <p:sp>
        <p:nvSpPr>
          <p:cNvPr id="3" name="Content Placeholder 2">
            <a:extLst>
              <a:ext uri="{FF2B5EF4-FFF2-40B4-BE49-F238E27FC236}">
                <a16:creationId xmlns:a16="http://schemas.microsoft.com/office/drawing/2014/main" id="{EBED5814-7C21-4D21-8FF8-F61A062D41C7}"/>
              </a:ext>
            </a:extLst>
          </p:cNvPr>
          <p:cNvSpPr>
            <a:spLocks noGrp="1"/>
          </p:cNvSpPr>
          <p:nvPr>
            <p:ph idx="1"/>
          </p:nvPr>
        </p:nvSpPr>
        <p:spPr/>
        <p:txBody>
          <a:bodyPr>
            <a:normAutofit/>
          </a:bodyPr>
          <a:lstStyle/>
          <a:p>
            <a:r>
              <a:rPr lang="en-US" dirty="0"/>
              <a:t>Goal: Effective Data for PLO assessment </a:t>
            </a:r>
          </a:p>
          <a:p>
            <a:r>
              <a:rPr lang="en-US" dirty="0"/>
              <a:t>Think of PLOs like a Destination on a map.</a:t>
            </a:r>
          </a:p>
          <a:p>
            <a:r>
              <a:rPr lang="en-US" dirty="0"/>
              <a:t>The SLOs for programmatic courses are like Landmarks leading to the Destination. </a:t>
            </a:r>
          </a:p>
          <a:p>
            <a:r>
              <a:rPr lang="en-US" dirty="0"/>
              <a:t>SLOs should be mapped to PLOs selectively. SLOs should centrally and directly relate to the PLOs they map to – it is not the goal to “check all that apply.” Not all Landmarks will lead to a Destination!</a:t>
            </a:r>
          </a:p>
        </p:txBody>
      </p:sp>
    </p:spTree>
    <p:extLst>
      <p:ext uri="{BB962C8B-B14F-4D97-AF65-F5344CB8AC3E}">
        <p14:creationId xmlns:p14="http://schemas.microsoft.com/office/powerpoint/2010/main" val="3000128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B2C09-F160-4F34-9B6A-B0E0E99C995F}"/>
              </a:ext>
            </a:extLst>
          </p:cNvPr>
          <p:cNvSpPr>
            <a:spLocks noGrp="1"/>
          </p:cNvSpPr>
          <p:nvPr>
            <p:ph type="ctrTitle"/>
          </p:nvPr>
        </p:nvSpPr>
        <p:spPr/>
        <p:txBody>
          <a:bodyPr/>
          <a:lstStyle/>
          <a:p>
            <a:r>
              <a:rPr lang="en-US" dirty="0"/>
              <a:t>Strategies for mapping</a:t>
            </a:r>
          </a:p>
        </p:txBody>
      </p:sp>
      <p:sp>
        <p:nvSpPr>
          <p:cNvPr id="3" name="Subtitle 2">
            <a:extLst>
              <a:ext uri="{FF2B5EF4-FFF2-40B4-BE49-F238E27FC236}">
                <a16:creationId xmlns:a16="http://schemas.microsoft.com/office/drawing/2014/main" id="{090AD5BD-8F09-47E7-B4E7-3422D588AFB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56082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A69D7-7911-4FB5-B396-E75D5DF2F792}"/>
              </a:ext>
            </a:extLst>
          </p:cNvPr>
          <p:cNvSpPr>
            <a:spLocks noGrp="1"/>
          </p:cNvSpPr>
          <p:nvPr>
            <p:ph type="title"/>
          </p:nvPr>
        </p:nvSpPr>
        <p:spPr/>
        <p:txBody>
          <a:bodyPr/>
          <a:lstStyle/>
          <a:p>
            <a:r>
              <a:rPr lang="en-US" dirty="0"/>
              <a:t>Top Down Approach</a:t>
            </a:r>
          </a:p>
        </p:txBody>
      </p:sp>
      <p:sp>
        <p:nvSpPr>
          <p:cNvPr id="3" name="Content Placeholder 2">
            <a:extLst>
              <a:ext uri="{FF2B5EF4-FFF2-40B4-BE49-F238E27FC236}">
                <a16:creationId xmlns:a16="http://schemas.microsoft.com/office/drawing/2014/main" id="{8F8B4323-7FC4-401D-B5D2-A68CCF9EF0A7}"/>
              </a:ext>
            </a:extLst>
          </p:cNvPr>
          <p:cNvSpPr>
            <a:spLocks noGrp="1"/>
          </p:cNvSpPr>
          <p:nvPr>
            <p:ph idx="1"/>
          </p:nvPr>
        </p:nvSpPr>
        <p:spPr/>
        <p:txBody>
          <a:bodyPr/>
          <a:lstStyle/>
          <a:p>
            <a:r>
              <a:rPr lang="en-US" dirty="0"/>
              <a:t>Start with the PLOs</a:t>
            </a:r>
          </a:p>
          <a:p>
            <a:r>
              <a:rPr lang="en-US" dirty="0"/>
              <a:t>Ask: which courses best support this specific PLO?</a:t>
            </a:r>
          </a:p>
          <a:p>
            <a:r>
              <a:rPr lang="en-US" dirty="0"/>
              <a:t>From there, examine the course SLOs and selectively map each SLO to the relevant PLO.</a:t>
            </a:r>
          </a:p>
        </p:txBody>
      </p:sp>
    </p:spTree>
    <p:extLst>
      <p:ext uri="{BB962C8B-B14F-4D97-AF65-F5344CB8AC3E}">
        <p14:creationId xmlns:p14="http://schemas.microsoft.com/office/powerpoint/2010/main" val="1171658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F2442-828C-4A2F-81DA-1083103AF0F2}"/>
              </a:ext>
            </a:extLst>
          </p:cNvPr>
          <p:cNvSpPr>
            <a:spLocks noGrp="1"/>
          </p:cNvSpPr>
          <p:nvPr>
            <p:ph type="title"/>
          </p:nvPr>
        </p:nvSpPr>
        <p:spPr/>
        <p:txBody>
          <a:bodyPr/>
          <a:lstStyle/>
          <a:p>
            <a:r>
              <a:rPr lang="en-US" dirty="0"/>
              <a:t>Bottom up approach</a:t>
            </a:r>
          </a:p>
        </p:txBody>
      </p:sp>
      <p:sp>
        <p:nvSpPr>
          <p:cNvPr id="3" name="Content Placeholder 2">
            <a:extLst>
              <a:ext uri="{FF2B5EF4-FFF2-40B4-BE49-F238E27FC236}">
                <a16:creationId xmlns:a16="http://schemas.microsoft.com/office/drawing/2014/main" id="{93EA81B5-92C8-48C5-AEF1-D2F9E912DD7F}"/>
              </a:ext>
            </a:extLst>
          </p:cNvPr>
          <p:cNvSpPr>
            <a:spLocks noGrp="1"/>
          </p:cNvSpPr>
          <p:nvPr>
            <p:ph idx="1"/>
          </p:nvPr>
        </p:nvSpPr>
        <p:spPr/>
        <p:txBody>
          <a:bodyPr>
            <a:normAutofit/>
          </a:bodyPr>
          <a:lstStyle/>
          <a:p>
            <a:r>
              <a:rPr lang="en-US" dirty="0"/>
              <a:t>Start with the SLOs</a:t>
            </a:r>
          </a:p>
          <a:p>
            <a:r>
              <a:rPr lang="en-US" dirty="0"/>
              <a:t>Ask: 1) Which course SLOs are building the foundational knowledge and skills measured in the PLOs? </a:t>
            </a:r>
          </a:p>
          <a:p>
            <a:r>
              <a:rPr lang="en-US" dirty="0"/>
              <a:t>2) Are they at the introductory/development level or are they at the masterly level? </a:t>
            </a:r>
          </a:p>
          <a:p>
            <a:r>
              <a:rPr lang="en-US" dirty="0"/>
              <a:t>This approach can be a useful way to start writing/refining PLOs as you identify themes and categories of SLOs.</a:t>
            </a:r>
          </a:p>
        </p:txBody>
      </p:sp>
    </p:spTree>
    <p:extLst>
      <p:ext uri="{BB962C8B-B14F-4D97-AF65-F5344CB8AC3E}">
        <p14:creationId xmlns:p14="http://schemas.microsoft.com/office/powerpoint/2010/main" val="3983981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D9C60-7385-4FD0-ACD8-170160E3F029}"/>
              </a:ext>
            </a:extLst>
          </p:cNvPr>
          <p:cNvSpPr>
            <a:spLocks noGrp="1"/>
          </p:cNvSpPr>
          <p:nvPr>
            <p:ph type="title"/>
          </p:nvPr>
        </p:nvSpPr>
        <p:spPr>
          <a:xfrm>
            <a:off x="1170033" y="228600"/>
            <a:ext cx="9753600" cy="639762"/>
          </a:xfrm>
        </p:spPr>
        <p:txBody>
          <a:bodyPr>
            <a:normAutofit fontScale="90000"/>
          </a:bodyPr>
          <a:lstStyle/>
          <a:p>
            <a:r>
              <a:rPr lang="en-US" dirty="0"/>
              <a:t>CERTIFICATE IN TRAVEL</a:t>
            </a:r>
          </a:p>
        </p:txBody>
      </p:sp>
      <p:graphicFrame>
        <p:nvGraphicFramePr>
          <p:cNvPr id="4" name="Table 4">
            <a:extLst>
              <a:ext uri="{FF2B5EF4-FFF2-40B4-BE49-F238E27FC236}">
                <a16:creationId xmlns:a16="http://schemas.microsoft.com/office/drawing/2014/main" id="{23A97460-F589-4756-9A6C-DD274A46F4FB}"/>
              </a:ext>
            </a:extLst>
          </p:cNvPr>
          <p:cNvGraphicFramePr>
            <a:graphicFrameLocks noGrp="1"/>
          </p:cNvGraphicFramePr>
          <p:nvPr>
            <p:ph idx="1"/>
            <p:extLst>
              <p:ext uri="{D42A27DB-BD31-4B8C-83A1-F6EECF244321}">
                <p14:modId xmlns:p14="http://schemas.microsoft.com/office/powerpoint/2010/main" val="1667174267"/>
              </p:ext>
            </p:extLst>
          </p:nvPr>
        </p:nvGraphicFramePr>
        <p:xfrm>
          <a:off x="1170033" y="1079428"/>
          <a:ext cx="9753600" cy="5549972"/>
        </p:xfrm>
        <a:graphic>
          <a:graphicData uri="http://schemas.openxmlformats.org/drawingml/2006/table">
            <a:tbl>
              <a:tblPr firstRow="1" bandRow="1">
                <a:tableStyleId>{073A0DAA-6AF3-43AB-8588-CEC1D06C72B9}</a:tableStyleId>
              </a:tblPr>
              <a:tblGrid>
                <a:gridCol w="2438400">
                  <a:extLst>
                    <a:ext uri="{9D8B030D-6E8A-4147-A177-3AD203B41FA5}">
                      <a16:colId xmlns:a16="http://schemas.microsoft.com/office/drawing/2014/main" val="352380452"/>
                    </a:ext>
                  </a:extLst>
                </a:gridCol>
                <a:gridCol w="2438400">
                  <a:extLst>
                    <a:ext uri="{9D8B030D-6E8A-4147-A177-3AD203B41FA5}">
                      <a16:colId xmlns:a16="http://schemas.microsoft.com/office/drawing/2014/main" val="1920524765"/>
                    </a:ext>
                  </a:extLst>
                </a:gridCol>
                <a:gridCol w="2438400">
                  <a:extLst>
                    <a:ext uri="{9D8B030D-6E8A-4147-A177-3AD203B41FA5}">
                      <a16:colId xmlns:a16="http://schemas.microsoft.com/office/drawing/2014/main" val="714703154"/>
                    </a:ext>
                  </a:extLst>
                </a:gridCol>
                <a:gridCol w="2438400">
                  <a:extLst>
                    <a:ext uri="{9D8B030D-6E8A-4147-A177-3AD203B41FA5}">
                      <a16:colId xmlns:a16="http://schemas.microsoft.com/office/drawing/2014/main" val="2958247657"/>
                    </a:ext>
                  </a:extLst>
                </a:gridCol>
              </a:tblGrid>
              <a:tr h="1673928">
                <a:tc>
                  <a:txBody>
                    <a:bodyPr/>
                    <a:lstStyle/>
                    <a:p>
                      <a:endParaRPr lang="en-US" dirty="0"/>
                    </a:p>
                  </a:txBody>
                  <a:tcPr/>
                </a:tc>
                <a:tc>
                  <a:txBody>
                    <a:bodyPr/>
                    <a:lstStyle/>
                    <a:p>
                      <a:pPr algn="ctr"/>
                      <a:r>
                        <a:rPr lang="en-US" dirty="0"/>
                        <a:t>PLO 1</a:t>
                      </a:r>
                    </a:p>
                    <a:p>
                      <a:pPr algn="ctr"/>
                      <a:r>
                        <a:rPr lang="en-US" dirty="0"/>
                        <a:t>Students will apply principles of navigation to travel planning</a:t>
                      </a:r>
                    </a:p>
                  </a:txBody>
                  <a:tcPr/>
                </a:tc>
                <a:tc>
                  <a:txBody>
                    <a:bodyPr/>
                    <a:lstStyle/>
                    <a:p>
                      <a:pPr algn="ctr"/>
                      <a:r>
                        <a:rPr lang="en-US" dirty="0"/>
                        <a:t>PLO 2</a:t>
                      </a:r>
                    </a:p>
                    <a:p>
                      <a:pPr algn="ctr"/>
                      <a:r>
                        <a:rPr lang="en-US" dirty="0"/>
                        <a:t>Students will develop itineraries to maximize time</a:t>
                      </a:r>
                    </a:p>
                  </a:txBody>
                  <a:tcPr/>
                </a:tc>
                <a:tc>
                  <a:txBody>
                    <a:bodyPr/>
                    <a:lstStyle/>
                    <a:p>
                      <a:pPr algn="ctr"/>
                      <a:r>
                        <a:rPr lang="en-US" dirty="0"/>
                        <a:t>PLO 3</a:t>
                      </a:r>
                    </a:p>
                    <a:p>
                      <a:pPr algn="ctr"/>
                      <a:r>
                        <a:rPr lang="en-US" dirty="0"/>
                        <a:t>Students will analyze a travel destination for safety and enjoyment</a:t>
                      </a:r>
                    </a:p>
                  </a:txBody>
                  <a:tcPr/>
                </a:tc>
                <a:extLst>
                  <a:ext uri="{0D108BD9-81ED-4DB2-BD59-A6C34878D82A}">
                    <a16:rowId xmlns:a16="http://schemas.microsoft.com/office/drawing/2014/main" val="1302240796"/>
                  </a:ext>
                </a:extLst>
              </a:tr>
              <a:tr h="881015">
                <a:tc>
                  <a:txBody>
                    <a:bodyPr/>
                    <a:lstStyle/>
                    <a:p>
                      <a:r>
                        <a:rPr lang="en-US" dirty="0"/>
                        <a:t>SLO 1: Students will identify principles of navigation.</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16371826"/>
                  </a:ext>
                </a:extLst>
              </a:tr>
              <a:tr h="854746">
                <a:tc>
                  <a:txBody>
                    <a:bodyPr/>
                    <a:lstStyle/>
                    <a:p>
                      <a:r>
                        <a:rPr lang="en-US" dirty="0"/>
                        <a:t>SLO 2: Students will identify time zones.</a:t>
                      </a:r>
                    </a:p>
                  </a:txBody>
                  <a:tcPr/>
                </a:tc>
                <a:tc>
                  <a:txBody>
                    <a:bodyPr/>
                    <a:lstStyle/>
                    <a:p>
                      <a:endParaRPr lang="en-US"/>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2894516391"/>
                  </a:ext>
                </a:extLst>
              </a:tr>
              <a:tr h="1145319">
                <a:tc>
                  <a:txBody>
                    <a:bodyPr/>
                    <a:lstStyle/>
                    <a:p>
                      <a:r>
                        <a:rPr lang="en-US" dirty="0"/>
                        <a:t>SLO 3: Students will evaluate destinations for safety.</a:t>
                      </a:r>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781863803"/>
                  </a:ext>
                </a:extLst>
              </a:tr>
              <a:tr h="854746">
                <a:tc>
                  <a:txBody>
                    <a:bodyPr/>
                    <a:lstStyle/>
                    <a:p>
                      <a:r>
                        <a:rPr lang="en-US" dirty="0"/>
                        <a:t>SLO 4: Students will create maps.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8431380"/>
                  </a:ext>
                </a:extLst>
              </a:tr>
            </a:tbl>
          </a:graphicData>
        </a:graphic>
      </p:graphicFrame>
    </p:spTree>
    <p:extLst>
      <p:ext uri="{BB962C8B-B14F-4D97-AF65-F5344CB8AC3E}">
        <p14:creationId xmlns:p14="http://schemas.microsoft.com/office/powerpoint/2010/main" val="1523816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D9C60-7385-4FD0-ACD8-170160E3F029}"/>
              </a:ext>
            </a:extLst>
          </p:cNvPr>
          <p:cNvSpPr>
            <a:spLocks noGrp="1"/>
          </p:cNvSpPr>
          <p:nvPr>
            <p:ph type="title"/>
          </p:nvPr>
        </p:nvSpPr>
        <p:spPr>
          <a:xfrm>
            <a:off x="1170033" y="228600"/>
            <a:ext cx="9753600" cy="639762"/>
          </a:xfrm>
        </p:spPr>
        <p:txBody>
          <a:bodyPr>
            <a:normAutofit fontScale="90000"/>
          </a:bodyPr>
          <a:lstStyle/>
          <a:p>
            <a:r>
              <a:rPr lang="en-US" dirty="0"/>
              <a:t>Avoid Row or Column Mapping</a:t>
            </a:r>
          </a:p>
        </p:txBody>
      </p:sp>
      <p:graphicFrame>
        <p:nvGraphicFramePr>
          <p:cNvPr id="4" name="Table 4">
            <a:extLst>
              <a:ext uri="{FF2B5EF4-FFF2-40B4-BE49-F238E27FC236}">
                <a16:creationId xmlns:a16="http://schemas.microsoft.com/office/drawing/2014/main" id="{23A97460-F589-4756-9A6C-DD274A46F4FB}"/>
              </a:ext>
            </a:extLst>
          </p:cNvPr>
          <p:cNvGraphicFramePr>
            <a:graphicFrameLocks noGrp="1"/>
          </p:cNvGraphicFramePr>
          <p:nvPr>
            <p:ph idx="1"/>
          </p:nvPr>
        </p:nvGraphicFramePr>
        <p:xfrm>
          <a:off x="1170033" y="1079428"/>
          <a:ext cx="9753600" cy="5549972"/>
        </p:xfrm>
        <a:graphic>
          <a:graphicData uri="http://schemas.openxmlformats.org/drawingml/2006/table">
            <a:tbl>
              <a:tblPr firstRow="1" bandRow="1">
                <a:tableStyleId>{073A0DAA-6AF3-43AB-8588-CEC1D06C72B9}</a:tableStyleId>
              </a:tblPr>
              <a:tblGrid>
                <a:gridCol w="2438400">
                  <a:extLst>
                    <a:ext uri="{9D8B030D-6E8A-4147-A177-3AD203B41FA5}">
                      <a16:colId xmlns:a16="http://schemas.microsoft.com/office/drawing/2014/main" val="352380452"/>
                    </a:ext>
                  </a:extLst>
                </a:gridCol>
                <a:gridCol w="2438400">
                  <a:extLst>
                    <a:ext uri="{9D8B030D-6E8A-4147-A177-3AD203B41FA5}">
                      <a16:colId xmlns:a16="http://schemas.microsoft.com/office/drawing/2014/main" val="1920524765"/>
                    </a:ext>
                  </a:extLst>
                </a:gridCol>
                <a:gridCol w="2438400">
                  <a:extLst>
                    <a:ext uri="{9D8B030D-6E8A-4147-A177-3AD203B41FA5}">
                      <a16:colId xmlns:a16="http://schemas.microsoft.com/office/drawing/2014/main" val="714703154"/>
                    </a:ext>
                  </a:extLst>
                </a:gridCol>
                <a:gridCol w="2438400">
                  <a:extLst>
                    <a:ext uri="{9D8B030D-6E8A-4147-A177-3AD203B41FA5}">
                      <a16:colId xmlns:a16="http://schemas.microsoft.com/office/drawing/2014/main" val="2958247657"/>
                    </a:ext>
                  </a:extLst>
                </a:gridCol>
              </a:tblGrid>
              <a:tr h="1673928">
                <a:tc>
                  <a:txBody>
                    <a:bodyPr/>
                    <a:lstStyle/>
                    <a:p>
                      <a:endParaRPr lang="en-US" dirty="0"/>
                    </a:p>
                  </a:txBody>
                  <a:tcPr/>
                </a:tc>
                <a:tc>
                  <a:txBody>
                    <a:bodyPr/>
                    <a:lstStyle/>
                    <a:p>
                      <a:pPr algn="ctr"/>
                      <a:r>
                        <a:rPr lang="en-US" dirty="0"/>
                        <a:t>PLO 1</a:t>
                      </a:r>
                    </a:p>
                    <a:p>
                      <a:pPr algn="ctr"/>
                      <a:r>
                        <a:rPr lang="en-US" dirty="0"/>
                        <a:t>Students will apply principles of navigation to travel planning</a:t>
                      </a:r>
                    </a:p>
                  </a:txBody>
                  <a:tcPr/>
                </a:tc>
                <a:tc>
                  <a:txBody>
                    <a:bodyPr/>
                    <a:lstStyle/>
                    <a:p>
                      <a:pPr algn="ctr"/>
                      <a:r>
                        <a:rPr lang="en-US" dirty="0"/>
                        <a:t>PLO 2</a:t>
                      </a:r>
                    </a:p>
                    <a:p>
                      <a:pPr algn="ctr"/>
                      <a:r>
                        <a:rPr lang="en-US" dirty="0"/>
                        <a:t>Students will develop itineraries to maximize time</a:t>
                      </a:r>
                    </a:p>
                  </a:txBody>
                  <a:tcPr/>
                </a:tc>
                <a:tc>
                  <a:txBody>
                    <a:bodyPr/>
                    <a:lstStyle/>
                    <a:p>
                      <a:pPr algn="ctr"/>
                      <a:r>
                        <a:rPr lang="en-US" dirty="0"/>
                        <a:t>PLO 3</a:t>
                      </a:r>
                    </a:p>
                    <a:p>
                      <a:pPr algn="ctr"/>
                      <a:r>
                        <a:rPr lang="en-US" dirty="0"/>
                        <a:t>Students will analyze a travel destination for safety and enjoyment</a:t>
                      </a:r>
                    </a:p>
                  </a:txBody>
                  <a:tcPr/>
                </a:tc>
                <a:extLst>
                  <a:ext uri="{0D108BD9-81ED-4DB2-BD59-A6C34878D82A}">
                    <a16:rowId xmlns:a16="http://schemas.microsoft.com/office/drawing/2014/main" val="1302240796"/>
                  </a:ext>
                </a:extLst>
              </a:tr>
              <a:tr h="881015">
                <a:tc>
                  <a:txBody>
                    <a:bodyPr/>
                    <a:lstStyle/>
                    <a:p>
                      <a:r>
                        <a:rPr lang="en-US" dirty="0"/>
                        <a:t>SLO 1: Students will identify principles of navigation.</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16371826"/>
                  </a:ext>
                </a:extLst>
              </a:tr>
              <a:tr h="854746">
                <a:tc>
                  <a:txBody>
                    <a:bodyPr/>
                    <a:lstStyle/>
                    <a:p>
                      <a:r>
                        <a:rPr lang="en-US" dirty="0"/>
                        <a:t>SLO 2: Students will identify time zones.</a:t>
                      </a:r>
                    </a:p>
                  </a:txBody>
                  <a:tcPr/>
                </a:tc>
                <a:tc>
                  <a:txBody>
                    <a:bodyPr/>
                    <a:lstStyle/>
                    <a:p>
                      <a:endParaRPr lang="en-US"/>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2894516391"/>
                  </a:ext>
                </a:extLst>
              </a:tr>
              <a:tr h="1145319">
                <a:tc>
                  <a:txBody>
                    <a:bodyPr/>
                    <a:lstStyle/>
                    <a:p>
                      <a:r>
                        <a:rPr lang="en-US" dirty="0"/>
                        <a:t>SLO 3: Students will evaluate destinations for safety.</a:t>
                      </a:r>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781863803"/>
                  </a:ext>
                </a:extLst>
              </a:tr>
              <a:tr h="854746">
                <a:tc>
                  <a:txBody>
                    <a:bodyPr/>
                    <a:lstStyle/>
                    <a:p>
                      <a:r>
                        <a:rPr lang="en-US" dirty="0"/>
                        <a:t>SLO 4: Students will create maps.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8431380"/>
                  </a:ext>
                </a:extLst>
              </a:tr>
            </a:tbl>
          </a:graphicData>
        </a:graphic>
      </p:graphicFrame>
      <p:sp>
        <p:nvSpPr>
          <p:cNvPr id="3" name="Multiplication Sign 2">
            <a:extLst>
              <a:ext uri="{FF2B5EF4-FFF2-40B4-BE49-F238E27FC236}">
                <a16:creationId xmlns:a16="http://schemas.microsoft.com/office/drawing/2014/main" id="{EB77753A-7B8D-47AB-A66F-E42D867A8D96}"/>
              </a:ext>
            </a:extLst>
          </p:cNvPr>
          <p:cNvSpPr/>
          <p:nvPr/>
        </p:nvSpPr>
        <p:spPr>
          <a:xfrm>
            <a:off x="6946078" y="3854414"/>
            <a:ext cx="685800" cy="533400"/>
          </a:xfrm>
          <a:prstGeom prst="mathMultiply">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p>
        </p:txBody>
      </p:sp>
      <p:sp>
        <p:nvSpPr>
          <p:cNvPr id="6" name="Multiplication Sign 5">
            <a:extLst>
              <a:ext uri="{FF2B5EF4-FFF2-40B4-BE49-F238E27FC236}">
                <a16:creationId xmlns:a16="http://schemas.microsoft.com/office/drawing/2014/main" id="{D5ADD06A-4414-4315-96AC-6AABDF939E24}"/>
              </a:ext>
            </a:extLst>
          </p:cNvPr>
          <p:cNvSpPr/>
          <p:nvPr/>
        </p:nvSpPr>
        <p:spPr>
          <a:xfrm>
            <a:off x="4341812" y="3854414"/>
            <a:ext cx="685800" cy="533400"/>
          </a:xfrm>
          <a:prstGeom prst="mathMultiply">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p>
        </p:txBody>
      </p:sp>
      <p:sp>
        <p:nvSpPr>
          <p:cNvPr id="8" name="Multiplication Sign 7">
            <a:extLst>
              <a:ext uri="{FF2B5EF4-FFF2-40B4-BE49-F238E27FC236}">
                <a16:creationId xmlns:a16="http://schemas.microsoft.com/office/drawing/2014/main" id="{D21ED0EA-BE72-4F23-861D-BC4B3BD43F4B}"/>
              </a:ext>
            </a:extLst>
          </p:cNvPr>
          <p:cNvSpPr/>
          <p:nvPr/>
        </p:nvSpPr>
        <p:spPr>
          <a:xfrm>
            <a:off x="9371012" y="3854414"/>
            <a:ext cx="685800" cy="533400"/>
          </a:xfrm>
          <a:prstGeom prst="mathMultiply">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p>
        </p:txBody>
      </p:sp>
      <p:sp>
        <p:nvSpPr>
          <p:cNvPr id="10" name="Multiplication Sign 9">
            <a:extLst>
              <a:ext uri="{FF2B5EF4-FFF2-40B4-BE49-F238E27FC236}">
                <a16:creationId xmlns:a16="http://schemas.microsoft.com/office/drawing/2014/main" id="{D50B639D-690E-41BD-B935-1FD06574D53A}"/>
              </a:ext>
            </a:extLst>
          </p:cNvPr>
          <p:cNvSpPr/>
          <p:nvPr/>
        </p:nvSpPr>
        <p:spPr>
          <a:xfrm>
            <a:off x="6946078" y="5829300"/>
            <a:ext cx="685800" cy="533400"/>
          </a:xfrm>
          <a:prstGeom prst="mathMultiply">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p>
        </p:txBody>
      </p:sp>
      <p:sp>
        <p:nvSpPr>
          <p:cNvPr id="12" name="Multiplication Sign 11">
            <a:extLst>
              <a:ext uri="{FF2B5EF4-FFF2-40B4-BE49-F238E27FC236}">
                <a16:creationId xmlns:a16="http://schemas.microsoft.com/office/drawing/2014/main" id="{3A889EC9-950A-41C4-9094-B222BA4A5B1F}"/>
              </a:ext>
            </a:extLst>
          </p:cNvPr>
          <p:cNvSpPr/>
          <p:nvPr/>
        </p:nvSpPr>
        <p:spPr>
          <a:xfrm>
            <a:off x="6946078" y="4975207"/>
            <a:ext cx="685800" cy="533400"/>
          </a:xfrm>
          <a:prstGeom prst="mathMultiply">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p>
        </p:txBody>
      </p:sp>
      <p:sp>
        <p:nvSpPr>
          <p:cNvPr id="14" name="Multiplication Sign 13">
            <a:extLst>
              <a:ext uri="{FF2B5EF4-FFF2-40B4-BE49-F238E27FC236}">
                <a16:creationId xmlns:a16="http://schemas.microsoft.com/office/drawing/2014/main" id="{B079BF99-8AD3-4F08-AF5E-6CBE8D4A7227}"/>
              </a:ext>
            </a:extLst>
          </p:cNvPr>
          <p:cNvSpPr/>
          <p:nvPr/>
        </p:nvSpPr>
        <p:spPr>
          <a:xfrm>
            <a:off x="6946078" y="3003586"/>
            <a:ext cx="685800" cy="533400"/>
          </a:xfrm>
          <a:prstGeom prst="mathMultiply">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3746534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079B8-E044-406A-BDBE-708413386449}"/>
              </a:ext>
            </a:extLst>
          </p:cNvPr>
          <p:cNvSpPr>
            <a:spLocks noGrp="1"/>
          </p:cNvSpPr>
          <p:nvPr>
            <p:ph type="title"/>
          </p:nvPr>
        </p:nvSpPr>
        <p:spPr/>
        <p:txBody>
          <a:bodyPr/>
          <a:lstStyle/>
          <a:p>
            <a:r>
              <a:rPr lang="en-US" dirty="0"/>
              <a:t>Avoid row or column mapping</a:t>
            </a:r>
          </a:p>
        </p:txBody>
      </p:sp>
      <p:sp>
        <p:nvSpPr>
          <p:cNvPr id="3" name="Content Placeholder 2">
            <a:extLst>
              <a:ext uri="{FF2B5EF4-FFF2-40B4-BE49-F238E27FC236}">
                <a16:creationId xmlns:a16="http://schemas.microsoft.com/office/drawing/2014/main" id="{3CB23F25-18CA-4DC1-AFD4-D8722744E7DE}"/>
              </a:ext>
            </a:extLst>
          </p:cNvPr>
          <p:cNvSpPr>
            <a:spLocks noGrp="1"/>
          </p:cNvSpPr>
          <p:nvPr>
            <p:ph idx="1"/>
          </p:nvPr>
        </p:nvSpPr>
        <p:spPr/>
        <p:txBody>
          <a:bodyPr/>
          <a:lstStyle/>
          <a:p>
            <a:r>
              <a:rPr lang="en-US" dirty="0"/>
              <a:t>Row Pattern: Having an SLO map to all the PLOs. </a:t>
            </a:r>
          </a:p>
          <a:p>
            <a:pPr lvl="1"/>
            <a:r>
              <a:rPr lang="en-US" dirty="0"/>
              <a:t>Problem: The SLOs don’t function as unique indicators of the PLOs. PLOs will have the exact same outcome data, based on all the same SLOs. PLO performance will then look identical across PLOs. </a:t>
            </a:r>
          </a:p>
          <a:p>
            <a:pPr lvl="1"/>
            <a:r>
              <a:rPr lang="en-US" dirty="0"/>
              <a:t>Indicates an overly broad SLO.</a:t>
            </a:r>
          </a:p>
          <a:p>
            <a:r>
              <a:rPr lang="en-US" dirty="0"/>
              <a:t>Column Pattern: A PLO is assessed will all or most of the programmatic SLOs. </a:t>
            </a:r>
          </a:p>
          <a:p>
            <a:pPr lvl="1"/>
            <a:r>
              <a:rPr lang="en-US" dirty="0"/>
              <a:t>Problem: When assessing the PLOs, this pattern will make identifying why students are performing well or not challenging, as PLO performance may be based on too many or unrelated skills. </a:t>
            </a:r>
          </a:p>
          <a:p>
            <a:pPr lvl="1"/>
            <a:r>
              <a:rPr lang="en-US" dirty="0"/>
              <a:t>Indicates overly general PLO.</a:t>
            </a:r>
          </a:p>
        </p:txBody>
      </p:sp>
    </p:spTree>
    <p:extLst>
      <p:ext uri="{BB962C8B-B14F-4D97-AF65-F5344CB8AC3E}">
        <p14:creationId xmlns:p14="http://schemas.microsoft.com/office/powerpoint/2010/main" val="967304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D9C60-7385-4FD0-ACD8-170160E3F029}"/>
              </a:ext>
            </a:extLst>
          </p:cNvPr>
          <p:cNvSpPr>
            <a:spLocks noGrp="1"/>
          </p:cNvSpPr>
          <p:nvPr>
            <p:ph type="title"/>
          </p:nvPr>
        </p:nvSpPr>
        <p:spPr>
          <a:xfrm>
            <a:off x="1170033" y="228600"/>
            <a:ext cx="9753600" cy="639762"/>
          </a:xfrm>
        </p:spPr>
        <p:txBody>
          <a:bodyPr>
            <a:normAutofit fontScale="90000"/>
          </a:bodyPr>
          <a:lstStyle/>
          <a:p>
            <a:r>
              <a:rPr lang="en-US" dirty="0"/>
              <a:t>Worst: </a:t>
            </a:r>
            <a:r>
              <a:rPr lang="en-US" dirty="0" err="1"/>
              <a:t>overmapping</a:t>
            </a:r>
            <a:r>
              <a:rPr lang="en-US" dirty="0"/>
              <a:t>!</a:t>
            </a:r>
          </a:p>
        </p:txBody>
      </p:sp>
      <p:graphicFrame>
        <p:nvGraphicFramePr>
          <p:cNvPr id="4" name="Table 4">
            <a:extLst>
              <a:ext uri="{FF2B5EF4-FFF2-40B4-BE49-F238E27FC236}">
                <a16:creationId xmlns:a16="http://schemas.microsoft.com/office/drawing/2014/main" id="{23A97460-F589-4756-9A6C-DD274A46F4FB}"/>
              </a:ext>
            </a:extLst>
          </p:cNvPr>
          <p:cNvGraphicFramePr>
            <a:graphicFrameLocks noGrp="1"/>
          </p:cNvGraphicFramePr>
          <p:nvPr>
            <p:ph idx="1"/>
          </p:nvPr>
        </p:nvGraphicFramePr>
        <p:xfrm>
          <a:off x="1170033" y="1079428"/>
          <a:ext cx="9753600" cy="5549972"/>
        </p:xfrm>
        <a:graphic>
          <a:graphicData uri="http://schemas.openxmlformats.org/drawingml/2006/table">
            <a:tbl>
              <a:tblPr firstRow="1" bandRow="1">
                <a:tableStyleId>{073A0DAA-6AF3-43AB-8588-CEC1D06C72B9}</a:tableStyleId>
              </a:tblPr>
              <a:tblGrid>
                <a:gridCol w="2438400">
                  <a:extLst>
                    <a:ext uri="{9D8B030D-6E8A-4147-A177-3AD203B41FA5}">
                      <a16:colId xmlns:a16="http://schemas.microsoft.com/office/drawing/2014/main" val="352380452"/>
                    </a:ext>
                  </a:extLst>
                </a:gridCol>
                <a:gridCol w="2438400">
                  <a:extLst>
                    <a:ext uri="{9D8B030D-6E8A-4147-A177-3AD203B41FA5}">
                      <a16:colId xmlns:a16="http://schemas.microsoft.com/office/drawing/2014/main" val="1920524765"/>
                    </a:ext>
                  </a:extLst>
                </a:gridCol>
                <a:gridCol w="2438400">
                  <a:extLst>
                    <a:ext uri="{9D8B030D-6E8A-4147-A177-3AD203B41FA5}">
                      <a16:colId xmlns:a16="http://schemas.microsoft.com/office/drawing/2014/main" val="714703154"/>
                    </a:ext>
                  </a:extLst>
                </a:gridCol>
                <a:gridCol w="2438400">
                  <a:extLst>
                    <a:ext uri="{9D8B030D-6E8A-4147-A177-3AD203B41FA5}">
                      <a16:colId xmlns:a16="http://schemas.microsoft.com/office/drawing/2014/main" val="2958247657"/>
                    </a:ext>
                  </a:extLst>
                </a:gridCol>
              </a:tblGrid>
              <a:tr h="1673928">
                <a:tc>
                  <a:txBody>
                    <a:bodyPr/>
                    <a:lstStyle/>
                    <a:p>
                      <a:endParaRPr lang="en-US" dirty="0"/>
                    </a:p>
                  </a:txBody>
                  <a:tcPr/>
                </a:tc>
                <a:tc>
                  <a:txBody>
                    <a:bodyPr/>
                    <a:lstStyle/>
                    <a:p>
                      <a:pPr algn="ctr"/>
                      <a:r>
                        <a:rPr lang="en-US" dirty="0"/>
                        <a:t>PLO 1</a:t>
                      </a:r>
                    </a:p>
                    <a:p>
                      <a:pPr algn="ctr"/>
                      <a:r>
                        <a:rPr lang="en-US" dirty="0"/>
                        <a:t>Students will apply principles of navigation to travel planning</a:t>
                      </a:r>
                    </a:p>
                  </a:txBody>
                  <a:tcPr/>
                </a:tc>
                <a:tc>
                  <a:txBody>
                    <a:bodyPr/>
                    <a:lstStyle/>
                    <a:p>
                      <a:pPr algn="ctr"/>
                      <a:r>
                        <a:rPr lang="en-US" dirty="0"/>
                        <a:t>PLO 2</a:t>
                      </a:r>
                    </a:p>
                    <a:p>
                      <a:pPr algn="ctr"/>
                      <a:r>
                        <a:rPr lang="en-US" dirty="0"/>
                        <a:t>Students will develop itineraries to maximize time</a:t>
                      </a:r>
                    </a:p>
                  </a:txBody>
                  <a:tcPr/>
                </a:tc>
                <a:tc>
                  <a:txBody>
                    <a:bodyPr/>
                    <a:lstStyle/>
                    <a:p>
                      <a:pPr algn="ctr"/>
                      <a:r>
                        <a:rPr lang="en-US" dirty="0"/>
                        <a:t>PLO 3</a:t>
                      </a:r>
                    </a:p>
                    <a:p>
                      <a:pPr algn="ctr"/>
                      <a:r>
                        <a:rPr lang="en-US" dirty="0"/>
                        <a:t>Students will analyze a travel destination for safety and enjoyment</a:t>
                      </a:r>
                    </a:p>
                  </a:txBody>
                  <a:tcPr/>
                </a:tc>
                <a:extLst>
                  <a:ext uri="{0D108BD9-81ED-4DB2-BD59-A6C34878D82A}">
                    <a16:rowId xmlns:a16="http://schemas.microsoft.com/office/drawing/2014/main" val="1302240796"/>
                  </a:ext>
                </a:extLst>
              </a:tr>
              <a:tr h="881015">
                <a:tc>
                  <a:txBody>
                    <a:bodyPr/>
                    <a:lstStyle/>
                    <a:p>
                      <a:r>
                        <a:rPr lang="en-US" dirty="0"/>
                        <a:t>SLO 1: Students will identify principles of navigation.</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16371826"/>
                  </a:ext>
                </a:extLst>
              </a:tr>
              <a:tr h="854746">
                <a:tc>
                  <a:txBody>
                    <a:bodyPr/>
                    <a:lstStyle/>
                    <a:p>
                      <a:r>
                        <a:rPr lang="en-US" dirty="0"/>
                        <a:t>SLO 2: Students will identify time zones.</a:t>
                      </a:r>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94516391"/>
                  </a:ext>
                </a:extLst>
              </a:tr>
              <a:tr h="1145319">
                <a:tc>
                  <a:txBody>
                    <a:bodyPr/>
                    <a:lstStyle/>
                    <a:p>
                      <a:r>
                        <a:rPr lang="en-US" dirty="0"/>
                        <a:t>SLO 3: Students will evaluate destinations for safety.</a:t>
                      </a:r>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781863803"/>
                  </a:ext>
                </a:extLst>
              </a:tr>
              <a:tr h="854746">
                <a:tc>
                  <a:txBody>
                    <a:bodyPr/>
                    <a:lstStyle/>
                    <a:p>
                      <a:r>
                        <a:rPr lang="en-US" dirty="0"/>
                        <a:t>SLO 4: Students will create maps.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8431380"/>
                  </a:ext>
                </a:extLst>
              </a:tr>
            </a:tbl>
          </a:graphicData>
        </a:graphic>
      </p:graphicFrame>
      <p:sp>
        <p:nvSpPr>
          <p:cNvPr id="3" name="Multiplication Sign 2">
            <a:extLst>
              <a:ext uri="{FF2B5EF4-FFF2-40B4-BE49-F238E27FC236}">
                <a16:creationId xmlns:a16="http://schemas.microsoft.com/office/drawing/2014/main" id="{C7009AD5-376B-46A3-BBE4-1236F1469B8A}"/>
              </a:ext>
            </a:extLst>
          </p:cNvPr>
          <p:cNvSpPr/>
          <p:nvPr/>
        </p:nvSpPr>
        <p:spPr>
          <a:xfrm>
            <a:off x="4341812" y="3854414"/>
            <a:ext cx="685800" cy="533400"/>
          </a:xfrm>
          <a:prstGeom prst="mathMultiply">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p>
        </p:txBody>
      </p:sp>
      <p:sp>
        <p:nvSpPr>
          <p:cNvPr id="7" name="Multiplication Sign 6">
            <a:extLst>
              <a:ext uri="{FF2B5EF4-FFF2-40B4-BE49-F238E27FC236}">
                <a16:creationId xmlns:a16="http://schemas.microsoft.com/office/drawing/2014/main" id="{B182C3A6-86B1-46B4-9ABC-4C80EED12001}"/>
              </a:ext>
            </a:extLst>
          </p:cNvPr>
          <p:cNvSpPr/>
          <p:nvPr/>
        </p:nvSpPr>
        <p:spPr>
          <a:xfrm>
            <a:off x="6818314" y="4975207"/>
            <a:ext cx="685800" cy="533400"/>
          </a:xfrm>
          <a:prstGeom prst="mathMultiply">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p>
        </p:txBody>
      </p:sp>
      <p:sp>
        <p:nvSpPr>
          <p:cNvPr id="9" name="Multiplication Sign 8">
            <a:extLst>
              <a:ext uri="{FF2B5EF4-FFF2-40B4-BE49-F238E27FC236}">
                <a16:creationId xmlns:a16="http://schemas.microsoft.com/office/drawing/2014/main" id="{2898978C-74C6-4B56-86FE-B47BAD094836}"/>
              </a:ext>
            </a:extLst>
          </p:cNvPr>
          <p:cNvSpPr/>
          <p:nvPr/>
        </p:nvSpPr>
        <p:spPr>
          <a:xfrm>
            <a:off x="6818314" y="3854414"/>
            <a:ext cx="685800" cy="533400"/>
          </a:xfrm>
          <a:prstGeom prst="mathMultiply">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p>
        </p:txBody>
      </p:sp>
      <p:sp>
        <p:nvSpPr>
          <p:cNvPr id="11" name="Multiplication Sign 10">
            <a:extLst>
              <a:ext uri="{FF2B5EF4-FFF2-40B4-BE49-F238E27FC236}">
                <a16:creationId xmlns:a16="http://schemas.microsoft.com/office/drawing/2014/main" id="{48590E2C-4D9D-438A-A91F-B2988FF3804A}"/>
              </a:ext>
            </a:extLst>
          </p:cNvPr>
          <p:cNvSpPr/>
          <p:nvPr/>
        </p:nvSpPr>
        <p:spPr>
          <a:xfrm>
            <a:off x="9294812" y="2985419"/>
            <a:ext cx="685800" cy="533400"/>
          </a:xfrm>
          <a:prstGeom prst="mathMultiply">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p>
        </p:txBody>
      </p:sp>
      <p:sp>
        <p:nvSpPr>
          <p:cNvPr id="13" name="Multiplication Sign 12">
            <a:extLst>
              <a:ext uri="{FF2B5EF4-FFF2-40B4-BE49-F238E27FC236}">
                <a16:creationId xmlns:a16="http://schemas.microsoft.com/office/drawing/2014/main" id="{EBABD175-FF74-4EDF-AE2F-8252374703F2}"/>
              </a:ext>
            </a:extLst>
          </p:cNvPr>
          <p:cNvSpPr/>
          <p:nvPr/>
        </p:nvSpPr>
        <p:spPr>
          <a:xfrm>
            <a:off x="6818314" y="2948781"/>
            <a:ext cx="685800" cy="533400"/>
          </a:xfrm>
          <a:prstGeom prst="mathMultiply">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p>
        </p:txBody>
      </p:sp>
      <p:sp>
        <p:nvSpPr>
          <p:cNvPr id="15" name="Multiplication Sign 14">
            <a:extLst>
              <a:ext uri="{FF2B5EF4-FFF2-40B4-BE49-F238E27FC236}">
                <a16:creationId xmlns:a16="http://schemas.microsoft.com/office/drawing/2014/main" id="{52B2C732-6993-4CD6-90F5-749A15296CD4}"/>
              </a:ext>
            </a:extLst>
          </p:cNvPr>
          <p:cNvSpPr/>
          <p:nvPr/>
        </p:nvSpPr>
        <p:spPr>
          <a:xfrm>
            <a:off x="4341812" y="2948781"/>
            <a:ext cx="685800" cy="533400"/>
          </a:xfrm>
          <a:prstGeom prst="mathMultiply">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p>
        </p:txBody>
      </p:sp>
      <p:sp>
        <p:nvSpPr>
          <p:cNvPr id="17" name="Multiplication Sign 16">
            <a:extLst>
              <a:ext uri="{FF2B5EF4-FFF2-40B4-BE49-F238E27FC236}">
                <a16:creationId xmlns:a16="http://schemas.microsoft.com/office/drawing/2014/main" id="{AAAB3D31-D611-4363-B3BA-924A783F99D5}"/>
              </a:ext>
            </a:extLst>
          </p:cNvPr>
          <p:cNvSpPr/>
          <p:nvPr/>
        </p:nvSpPr>
        <p:spPr>
          <a:xfrm>
            <a:off x="4341812" y="5990467"/>
            <a:ext cx="685800" cy="533400"/>
          </a:xfrm>
          <a:prstGeom prst="mathMultiply">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p>
        </p:txBody>
      </p:sp>
      <p:sp>
        <p:nvSpPr>
          <p:cNvPr id="19" name="Multiplication Sign 18">
            <a:extLst>
              <a:ext uri="{FF2B5EF4-FFF2-40B4-BE49-F238E27FC236}">
                <a16:creationId xmlns:a16="http://schemas.microsoft.com/office/drawing/2014/main" id="{97AFC1A7-69DD-4976-8850-A9E60D9CD007}"/>
              </a:ext>
            </a:extLst>
          </p:cNvPr>
          <p:cNvSpPr/>
          <p:nvPr/>
        </p:nvSpPr>
        <p:spPr>
          <a:xfrm>
            <a:off x="9294812" y="4975207"/>
            <a:ext cx="685800" cy="533400"/>
          </a:xfrm>
          <a:prstGeom prst="mathMultiply">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p>
        </p:txBody>
      </p:sp>
      <p:sp>
        <p:nvSpPr>
          <p:cNvPr id="21" name="Multiplication Sign 20">
            <a:extLst>
              <a:ext uri="{FF2B5EF4-FFF2-40B4-BE49-F238E27FC236}">
                <a16:creationId xmlns:a16="http://schemas.microsoft.com/office/drawing/2014/main" id="{B1F31ADA-CF48-4A89-BFE6-8429AD8F0BF8}"/>
              </a:ext>
            </a:extLst>
          </p:cNvPr>
          <p:cNvSpPr/>
          <p:nvPr/>
        </p:nvSpPr>
        <p:spPr>
          <a:xfrm>
            <a:off x="9294812" y="3892514"/>
            <a:ext cx="685800" cy="533400"/>
          </a:xfrm>
          <a:prstGeom prst="mathMultiply">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2513432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World Presentation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World maps series, World  presentation (widescreen).potx" id="{6FD2C32E-565A-4F51-8C38-826F1B24AA7D}" vid="{06379D18-BA11-4F05-84DF-EB681B68D4FA}"/>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9BC80DE04AB849BF532FEA30AC88F4" ma:contentTypeVersion="1" ma:contentTypeDescription="Create a new document." ma:contentTypeScope="" ma:versionID="7757e7bc1270d56d54ded698268d834c">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611FE7C-D06D-4181-9D93-688BCD072574}"/>
</file>

<file path=customXml/itemProps2.xml><?xml version="1.0" encoding="utf-8"?>
<ds:datastoreItem xmlns:ds="http://schemas.openxmlformats.org/officeDocument/2006/customXml" ds:itemID="{380B53D7-6011-4FD2-94D5-30770CE0E378}"/>
</file>

<file path=customXml/itemProps3.xml><?xml version="1.0" encoding="utf-8"?>
<ds:datastoreItem xmlns:ds="http://schemas.openxmlformats.org/officeDocument/2006/customXml" ds:itemID="{42EAE4CE-7C59-4056-911A-E58819F6BD48}"/>
</file>

<file path=docProps/app.xml><?xml version="1.0" encoding="utf-8"?>
<Properties xmlns="http://schemas.openxmlformats.org/officeDocument/2006/extended-properties" xmlns:vt="http://schemas.openxmlformats.org/officeDocument/2006/docPropsVTypes">
  <Template>World maps series, World  presentation (widescreen)</Template>
  <TotalTime>1504</TotalTime>
  <Words>789</Words>
  <Application>Microsoft Office PowerPoint</Application>
  <PresentationFormat>Custom</PresentationFormat>
  <Paragraphs>85</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Century Gothic</vt:lpstr>
      <vt:lpstr>World Presentation 16x9</vt:lpstr>
      <vt:lpstr>Mapping SLOs to PLOs</vt:lpstr>
      <vt:lpstr>The connection between plos and slos</vt:lpstr>
      <vt:lpstr>Strategies for mapping</vt:lpstr>
      <vt:lpstr>Top Down Approach</vt:lpstr>
      <vt:lpstr>Bottom up approach</vt:lpstr>
      <vt:lpstr>CERTIFICATE IN TRAVEL</vt:lpstr>
      <vt:lpstr>Avoid Row or Column Mapping</vt:lpstr>
      <vt:lpstr>Avoid row or column mapping</vt:lpstr>
      <vt:lpstr>Worst: overmapping!</vt:lpstr>
      <vt:lpstr>Overmapping </vt:lpstr>
      <vt:lpstr>CERTIFICATE IN TRAVEL</vt:lpstr>
      <vt:lpstr>Ideal pattern</vt:lpstr>
      <vt:lpstr>Key takeaways For Mapping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Mapping SLOs to PLOs</dc:title>
  <dc:creator>The Voyu's</dc:creator>
  <cp:lastModifiedBy>Corbyn Voyu</cp:lastModifiedBy>
  <cp:revision>7</cp:revision>
  <dcterms:created xsi:type="dcterms:W3CDTF">2020-10-20T22:24:14Z</dcterms:created>
  <dcterms:modified xsi:type="dcterms:W3CDTF">2020-10-22T19:26:02Z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0x010100F79BC80DE04AB849BF532FEA30AC88F4</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